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84" r:id="rId7"/>
    <p:sldId id="261" r:id="rId8"/>
    <p:sldId id="262" r:id="rId9"/>
    <p:sldId id="263" r:id="rId10"/>
    <p:sldId id="285" r:id="rId11"/>
    <p:sldId id="264" r:id="rId12"/>
    <p:sldId id="265" r:id="rId13"/>
    <p:sldId id="266" r:id="rId14"/>
    <p:sldId id="267" r:id="rId15"/>
    <p:sldId id="268" r:id="rId16"/>
    <p:sldId id="269" r:id="rId17"/>
    <p:sldId id="286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2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2AA2FC-1397-49A8-BDBE-AFC2C208C0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E55E2E-B868-4A0D-B15F-0AAA2544BE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E08A4-2BA4-4076-B774-EF148448E6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A89F3D6-552E-45F7-9D88-60B5FC109D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F4CEF5C-C68F-4E87-8C99-367B2E1E49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C1666E-FDA4-4313-AE0A-1E7A135931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29607-7942-4B1C-B02C-8189E7C52D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96AEBE-B9D8-4810-963C-51EB6DF28B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C27E9-8477-487B-AE6F-89953C026B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37A976-6A74-413E-A9A5-690A282337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2DD340-2D29-4427-94FD-468DD77444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0FFEED-2ECD-45D0-AD0E-327E3CB2D6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9BE794-0163-4C6B-BEF9-CF0211D138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1E866F-08C2-42C9-BD2C-528748F676A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\\EPENN-FS01\VOL1\USERS\HS\AMURDOUG\Meterology\video%20clips\storms\chp913447_256k.asx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\\EPENN-FS01\VOL1\USERS\HS\AMURDOUG\Meterology\video%20clips\storms\chp913448_256k.asx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\\EPENN-FS01\VOL1\USERS\HS\AMURDOUG\Meterology\video%20clips\storms\thunderstorm.asx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US"/>
              <a:t> Storms and Weather Forecasts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Chapter 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1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chp913447_256k.asx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935038"/>
            <a:ext cx="7391400" cy="5040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293" fill="hold"/>
                                        <p:tgtEl>
                                          <p:spTgt spid="399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993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99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99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3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Tornado Peak Season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From late spring to summer.  </a:t>
            </a:r>
          </a:p>
          <a:p>
            <a:r>
              <a:rPr lang="en-US"/>
              <a:t>Occur most frequently in late afternoon.</a:t>
            </a:r>
          </a:p>
          <a:p>
            <a:r>
              <a:rPr lang="en-US"/>
              <a:t>Temperature lag is the cause.  The Earth is responsible for heating the lower atmosphere.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4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Waterspouts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A tornado that has formed over a body of water. </a:t>
            </a:r>
          </a:p>
          <a:p>
            <a:r>
              <a:rPr lang="en-US" sz="2800"/>
              <a:t>Usually weaker than a land born tornado.</a:t>
            </a:r>
          </a:p>
        </p:txBody>
      </p:sp>
      <p:graphicFrame>
        <p:nvGraphicFramePr>
          <p:cNvPr id="11269" name="Object 5"/>
          <p:cNvGraphicFramePr>
            <a:graphicFrameLocks noChangeAspect="1"/>
          </p:cNvGraphicFramePr>
          <p:nvPr>
            <p:ph type="clipArt" sz="half" idx="1"/>
          </p:nvPr>
        </p:nvGraphicFramePr>
        <p:xfrm>
          <a:off x="685800" y="2743200"/>
          <a:ext cx="3810000" cy="2590800"/>
        </p:xfrm>
        <a:graphic>
          <a:graphicData uri="http://schemas.openxmlformats.org/presentationml/2006/ole">
            <p:oleObj spid="_x0000_s11269" name="ClipArt" r:id="rId3" imgW="2380952" imgH="1619048" progId="MS_ClipArt_Gallery.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8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Severe Thunderstorms</a:t>
            </a: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>
            <p:ph type="clipArt" sz="half" idx="1"/>
          </p:nvPr>
        </p:nvGraphicFramePr>
        <p:xfrm>
          <a:off x="820738" y="1981200"/>
          <a:ext cx="3538537" cy="4114800"/>
        </p:xfrm>
        <a:graphic>
          <a:graphicData uri="http://schemas.openxmlformats.org/presentationml/2006/ole">
            <p:oleObj spid="_x0000_s12291" name="ClipArt" r:id="rId3" imgW="4923810" imgH="5723810" progId="MS_ClipArt_Gallery.2">
              <p:embed/>
            </p:oleObj>
          </a:graphicData>
        </a:graphic>
      </p:graphicFrame>
      <p:sp>
        <p:nvSpPr>
          <p:cNvPr id="1229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Has wind gust of at least 80 m.p.h., hail about 2 cm in diameter or greater, and presence of a funnel cloud  or tornado.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2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Watch </a:t>
            </a: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>
            <p:ph type="clipArt" sz="half" idx="1"/>
          </p:nvPr>
        </p:nvGraphicFramePr>
        <p:xfrm>
          <a:off x="1143000" y="1981200"/>
          <a:ext cx="2895600" cy="4114800"/>
        </p:xfrm>
        <a:graphic>
          <a:graphicData uri="http://schemas.openxmlformats.org/presentationml/2006/ole">
            <p:oleObj spid="_x0000_s13315" name="ClipArt" r:id="rId3" imgW="656969" imgH="933086" progId="MS_ClipArt_Gallery.2">
              <p:embed/>
            </p:oleObj>
          </a:graphicData>
        </a:graphic>
      </p:graphicFrame>
      <p:sp>
        <p:nvSpPr>
          <p:cNvPr id="1331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Covers an area of 100km by 200km or larger.  Severe t-storms and tornadoes possible.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6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Warning </a:t>
            </a: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>
            <p:ph sz="half" idx="2"/>
          </p:nvPr>
        </p:nvGraphicFramePr>
        <p:xfrm>
          <a:off x="762000" y="3657600"/>
          <a:ext cx="7772400" cy="1633538"/>
        </p:xfrm>
        <a:graphic>
          <a:graphicData uri="http://schemas.openxmlformats.org/presentationml/2006/ole">
            <p:oleObj spid="_x0000_s14339" name="ClipArt" r:id="rId3" imgW="4123810" imgH="866437" progId="MS_ClipArt_Gallery.2">
              <p:embed/>
            </p:oleObj>
          </a:graphicData>
        </a:graphic>
      </p:graphicFrame>
      <p:sp>
        <p:nvSpPr>
          <p:cNvPr id="1434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Is issued when a severe thunderstorm or tornado has been spotted.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40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Hurricane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600200"/>
            <a:ext cx="4516438" cy="4419600"/>
          </a:xfrm>
        </p:spPr>
      </p:pic>
      <p:sp>
        <p:nvSpPr>
          <p:cNvPr id="1536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800600" y="1600200"/>
            <a:ext cx="38100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Intense low-pressure tropical area with sustained winds of 120kph (74mph) or greater.  </a:t>
            </a:r>
          </a:p>
          <a:p>
            <a:pPr>
              <a:lnSpc>
                <a:spcPct val="90000"/>
              </a:lnSpc>
            </a:pPr>
            <a:r>
              <a:rPr lang="en-US" sz="2400"/>
              <a:t>Strong winds and heavy rains produce major damage.  </a:t>
            </a:r>
          </a:p>
          <a:p>
            <a:pPr>
              <a:lnSpc>
                <a:spcPct val="90000"/>
              </a:lnSpc>
            </a:pPr>
            <a:r>
              <a:rPr lang="en-US" sz="2400"/>
              <a:t>It has no fronts, powered by evaporation.</a:t>
            </a:r>
          </a:p>
          <a:p>
            <a:pPr>
              <a:lnSpc>
                <a:spcPct val="90000"/>
              </a:lnSpc>
            </a:pPr>
            <a:r>
              <a:rPr lang="en-US" sz="2400"/>
              <a:t>Source regions include Gulf of Mexico, Caribbean Sea and east coast of Africa.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P spid="15363" grpId="0" autoUpdateAnimBg="0"/>
      <p:bldP spid="15364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chp913448_256k.asx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831850"/>
            <a:ext cx="7696200" cy="5195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759" fill="hold"/>
                                        <p:tgtEl>
                                          <p:spTgt spid="409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096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09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Hurricane Peak Season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981200"/>
            <a:ext cx="4267200" cy="4114800"/>
          </a:xfrm>
        </p:spPr>
      </p:pic>
      <p:sp>
        <p:nvSpPr>
          <p:cNvPr id="1638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From late summer to early fall.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7" grpId="0" autoUpdateAnimBg="0"/>
      <p:bldP spid="16388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Storm Surges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524000"/>
            <a:ext cx="4938713" cy="5334000"/>
          </a:xfrm>
        </p:spPr>
      </p:pic>
      <p:sp>
        <p:nvSpPr>
          <p:cNvPr id="1741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Formed when a hurricane “piles up” water along the shore and blows it inland.  Most damaging during high tides.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7411" grpId="0" autoUpdateAnimBg="0"/>
      <p:bldP spid="17412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Thunderstorm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981200"/>
            <a:ext cx="4495800" cy="4114800"/>
          </a:xfrm>
        </p:spPr>
      </p:pic>
      <p:sp>
        <p:nvSpPr>
          <p:cNvPr id="410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Small area storms formed by a strong upward movement of warm, unstable moist air.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  <p:bldP spid="4099" grpId="0" autoUpdateAnimBg="0"/>
      <p:bldP spid="4100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Eye 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1447800"/>
            <a:ext cx="4375150" cy="4724400"/>
          </a:xfrm>
        </p:spPr>
      </p:pic>
      <p:sp>
        <p:nvSpPr>
          <p:cNvPr id="1843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Central area of sinking air, usually 15-20km in diameter.  </a:t>
            </a:r>
          </a:p>
          <a:p>
            <a:r>
              <a:rPr lang="en-US" sz="2800"/>
              <a:t>No rain, calm winds, high pressure.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  <p:bldP spid="18436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Eye Wall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981200"/>
            <a:ext cx="4495800" cy="4114800"/>
          </a:xfrm>
        </p:spPr>
      </p:pic>
      <p:sp>
        <p:nvSpPr>
          <p:cNvPr id="1946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Area of intense thunderstorms surrounding the eye of the hurricane.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  <p:bldP spid="19459" grpId="0" autoUpdateAnimBg="0"/>
      <p:bldP spid="19460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Tropical Cyclones/Typhoons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2048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Hurricane near equator.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3" grpId="0" autoUpdateAnimBg="0"/>
      <p:bldP spid="20484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Naming Hurricanes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/>
              <a:t>Prior to 1953</a:t>
            </a:r>
            <a:r>
              <a:rPr lang="en-US"/>
              <a:t>: </a:t>
            </a:r>
          </a:p>
          <a:p>
            <a:pPr lvl="1"/>
            <a:r>
              <a:rPr lang="en-US"/>
              <a:t>Identified by their date.</a:t>
            </a:r>
          </a:p>
          <a:p>
            <a:r>
              <a:rPr lang="en-US" u="sng"/>
              <a:t>From 1953 to 1979</a:t>
            </a:r>
            <a:r>
              <a:rPr lang="en-US"/>
              <a:t>: </a:t>
            </a:r>
          </a:p>
          <a:p>
            <a:pPr lvl="1"/>
            <a:r>
              <a:rPr lang="en-US"/>
              <a:t>Given female names, alphabetically.</a:t>
            </a:r>
          </a:p>
          <a:p>
            <a:r>
              <a:rPr lang="en-US" u="sng"/>
              <a:t>1979 to the present</a:t>
            </a:r>
            <a:r>
              <a:rPr lang="en-US"/>
              <a:t>: </a:t>
            </a:r>
          </a:p>
          <a:p>
            <a:pPr lvl="1"/>
            <a:r>
              <a:rPr lang="en-US"/>
              <a:t>Given male and female names, alphabetically.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1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8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Blizzard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981200"/>
            <a:ext cx="4267200" cy="4114800"/>
          </a:xfrm>
        </p:spPr>
      </p:pic>
      <p:sp>
        <p:nvSpPr>
          <p:cNvPr id="2253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A snowstorm with high winds and low temperatures.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1" grpId="0" autoUpdateAnimBg="0"/>
      <p:bldP spid="22532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Moisture Supply Differences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981200"/>
            <a:ext cx="4495800" cy="4114800"/>
          </a:xfrm>
        </p:spPr>
      </p:pic>
      <p:sp>
        <p:nvSpPr>
          <p:cNvPr id="2355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In the United States, the midwest-Gulf of Mexico; the west coast-Pacific Ocean; the east cost-Atlantic ocean.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/>
      <p:bldP spid="23555" grpId="0" autoUpdateAnimBg="0"/>
      <p:bldP spid="23556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Computer Model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2458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A copy of the atmosphere in the computer that contains wind, temperature, pressure, humidity, clouds and precipitation.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  <p:bldP spid="24579" grpId="0" autoUpdateAnimBg="0"/>
      <p:bldP spid="24580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Geostationary </a:t>
            </a:r>
          </a:p>
        </p:txBody>
      </p:sp>
      <p:pic>
        <p:nvPicPr>
          <p:cNvPr id="25603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600200"/>
            <a:ext cx="4445000" cy="4800600"/>
          </a:xfrm>
        </p:spPr>
      </p:pic>
      <p:sp>
        <p:nvSpPr>
          <p:cNvPr id="2560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Means “stationary” in respects to the Earth.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  <p:bldP spid="25603" grpId="0" autoUpdateAnimBg="0"/>
      <p:bldP spid="25604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GOES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981200"/>
            <a:ext cx="4495800" cy="4114800"/>
          </a:xfrm>
        </p:spPr>
      </p:pic>
      <p:sp>
        <p:nvSpPr>
          <p:cNvPr id="2662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“Geostationary  Operational Environmental Satellite” positioned to picture the 50 states.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  <p:bldP spid="26627" grpId="0" autoUpdateAnimBg="0"/>
      <p:bldP spid="26628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Doppler Affect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2765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Effect caused by the movement of light, sound or wind relative to a stationary point.  Winds moving toward the radar appear to have a shorter wavelength than particles moving away from the radar source.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  <p:bldP spid="27651" grpId="0" autoUpdateAnimBg="0"/>
      <p:bldP spid="27652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Air-mass thunderstorm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600200"/>
            <a:ext cx="4619625" cy="4876800"/>
          </a:xfrm>
        </p:spPr>
      </p:pic>
      <p:sp>
        <p:nvSpPr>
          <p:cNvPr id="307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Form within a warm, moist air mass.</a:t>
            </a:r>
          </a:p>
          <a:p>
            <a:r>
              <a:rPr lang="en-US" sz="2800"/>
              <a:t>Often single storms.</a:t>
            </a:r>
          </a:p>
          <a:p>
            <a:r>
              <a:rPr lang="en-US" sz="2800"/>
              <a:t> Occur mostly in spring and summer.</a:t>
            </a:r>
          </a:p>
          <a:p>
            <a:r>
              <a:rPr lang="en-US" sz="2800"/>
              <a:t> Usually last less than an hour.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  <p:bldP spid="3075" grpId="0" autoUpdateAnimBg="0"/>
      <p:bldP spid="3076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Station Model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981200"/>
            <a:ext cx="4724400" cy="3886200"/>
          </a:xfrm>
        </p:spPr>
      </p:pic>
      <p:sp>
        <p:nvSpPr>
          <p:cNvPr id="2867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National Weather Service based information from each recording station.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  <p:bldP spid="28675" grpId="0" autoUpdateAnimBg="0"/>
      <p:bldP spid="28676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Frontal thunderstorm</a:t>
            </a: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>
            <p:ph type="clipArt" sz="half" idx="1"/>
          </p:nvPr>
        </p:nvGraphicFramePr>
        <p:xfrm>
          <a:off x="685800" y="2633663"/>
          <a:ext cx="3810000" cy="2809875"/>
        </p:xfrm>
        <a:graphic>
          <a:graphicData uri="http://schemas.openxmlformats.org/presentationml/2006/ole">
            <p:oleObj spid="_x0000_s5123" name="ClipArt" r:id="rId3" imgW="3628571" imgH="2676190" progId="MS_ClipArt_Gallery.2">
              <p:embed/>
            </p:oleObj>
          </a:graphicData>
        </a:graphic>
      </p:graphicFrame>
      <p:sp>
        <p:nvSpPr>
          <p:cNvPr id="512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Usually form in warm, moist air on or ahead of a cold front.  Some do occur in front of warm fronts.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4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Squall Lines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981200"/>
            <a:ext cx="4648200" cy="4495800"/>
          </a:xfrm>
        </p:spPr>
      </p:pic>
      <p:sp>
        <p:nvSpPr>
          <p:cNvPr id="614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Line of heavy precipitation and t-storms in front of a cold front.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47" grpId="0" autoUpdateAnimBg="0"/>
      <p:bldP spid="6148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thunderstorm.asx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066800"/>
            <a:ext cx="6705600" cy="461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8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78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7890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Lightning 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717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A discharge of electricity from a thundercloud to the ground, another cloud, or cloud to ground.</a:t>
            </a:r>
          </a:p>
          <a:p>
            <a:r>
              <a:rPr lang="en-US" sz="2800"/>
              <a:t>28,000</a:t>
            </a:r>
            <a:r>
              <a:rPr lang="en-US" sz="2800" baseline="30000"/>
              <a:t>o</a:t>
            </a:r>
            <a:r>
              <a:rPr lang="en-US" sz="2800"/>
              <a:t>C, 50,400</a:t>
            </a:r>
            <a:r>
              <a:rPr lang="en-US" sz="2800" baseline="30000"/>
              <a:t>o</a:t>
            </a:r>
            <a:r>
              <a:rPr lang="en-US" sz="2800"/>
              <a:t>F</a:t>
            </a:r>
          </a:p>
          <a:p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autoUpdateAnimBg="0"/>
      <p:bldP spid="7172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Thunder </a:t>
            </a:r>
          </a:p>
        </p:txBody>
      </p:sp>
      <p:graphicFrame>
        <p:nvGraphicFramePr>
          <p:cNvPr id="41984" name="Object 0"/>
          <p:cNvGraphicFramePr>
            <a:graphicFrameLocks noChangeAspect="1"/>
          </p:cNvGraphicFramePr>
          <p:nvPr>
            <p:ph type="clipArt" sz="half" idx="1"/>
          </p:nvPr>
        </p:nvGraphicFramePr>
        <p:xfrm>
          <a:off x="685800" y="1524000"/>
          <a:ext cx="3810000" cy="4419600"/>
        </p:xfrm>
        <a:graphic>
          <a:graphicData uri="http://schemas.openxmlformats.org/presentationml/2006/ole">
            <p:oleObj spid="_x0000_s41984" name="ClipArt" r:id="rId3" imgW="3180952" imgH="2809524" progId="MS_ClipArt_Gallery.2">
              <p:embed/>
            </p:oleObj>
          </a:graphicData>
        </a:graphic>
      </p:graphicFrame>
      <p:sp>
        <p:nvSpPr>
          <p:cNvPr id="819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Sound created as lightning “superheats” and it expands (explodes) rapidly.</a:t>
            </a:r>
          </a:p>
          <a:p>
            <a:r>
              <a:rPr lang="en-US" sz="2800"/>
              <a:t>Approximately 3 seconds for sound to travel 1 kilometer.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6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Tornado 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752600"/>
            <a:ext cx="4495800" cy="4114800"/>
          </a:xfrm>
        </p:spPr>
      </p:pic>
      <p:sp>
        <p:nvSpPr>
          <p:cNvPr id="922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Narrow, funnel shaped column of spiraling winds that extend downward from the cloud base and touches the ground.</a:t>
            </a:r>
          </a:p>
          <a:p>
            <a:r>
              <a:rPr lang="en-US" sz="2800"/>
              <a:t>Fujita scale F0-F5, damage related.</a:t>
            </a:r>
          </a:p>
          <a:p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autoUpdateAnimBg="0"/>
      <p:bldP spid="9220" grpId="0" build="p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</TotalTime>
  <Words>576</Words>
  <Application>Microsoft Office PowerPoint</Application>
  <PresentationFormat>On-screen Show (4:3)</PresentationFormat>
  <Paragraphs>72</Paragraphs>
  <Slides>30</Slides>
  <Notes>0</Notes>
  <HiddenSlides>0</HiddenSlides>
  <MMClips>3</MMClips>
  <ScaleCrop>false</ScaleCrop>
  <HeadingPairs>
    <vt:vector size="8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Times New Roman</vt:lpstr>
      <vt:lpstr>Default Design</vt:lpstr>
      <vt:lpstr>Microsoft ClipArt Gallery</vt:lpstr>
      <vt:lpstr> Storms and Weather Forecasts</vt:lpstr>
      <vt:lpstr>Thunderstorm</vt:lpstr>
      <vt:lpstr>Air-mass thunderstorm</vt:lpstr>
      <vt:lpstr>Frontal thunderstorm</vt:lpstr>
      <vt:lpstr>Squall Lines</vt:lpstr>
      <vt:lpstr>Slide 6</vt:lpstr>
      <vt:lpstr>Lightning </vt:lpstr>
      <vt:lpstr>Thunder </vt:lpstr>
      <vt:lpstr>Tornado </vt:lpstr>
      <vt:lpstr>Slide 10</vt:lpstr>
      <vt:lpstr>Tornado Peak Season</vt:lpstr>
      <vt:lpstr>Waterspouts</vt:lpstr>
      <vt:lpstr>Severe Thunderstorms</vt:lpstr>
      <vt:lpstr>Watch </vt:lpstr>
      <vt:lpstr>Warning </vt:lpstr>
      <vt:lpstr>Hurricane</vt:lpstr>
      <vt:lpstr>Slide 17</vt:lpstr>
      <vt:lpstr>Hurricane Peak Season</vt:lpstr>
      <vt:lpstr>Storm Surges</vt:lpstr>
      <vt:lpstr>Eye </vt:lpstr>
      <vt:lpstr>Eye Wall</vt:lpstr>
      <vt:lpstr>Tropical Cyclones/Typhoons</vt:lpstr>
      <vt:lpstr>Naming Hurricanes</vt:lpstr>
      <vt:lpstr>Blizzard</vt:lpstr>
      <vt:lpstr>Moisture Supply Differences</vt:lpstr>
      <vt:lpstr>Computer Model</vt:lpstr>
      <vt:lpstr>Geostationary </vt:lpstr>
      <vt:lpstr>GOES</vt:lpstr>
      <vt:lpstr>Doppler Affect</vt:lpstr>
      <vt:lpstr>Station Model</vt:lpstr>
    </vt:vector>
  </TitlesOfParts>
  <Company>East Penn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Storms and Weather Forecasts</dc:title>
  <dc:creator>East Pennsboro SD</dc:creator>
  <cp:lastModifiedBy>EPASD</cp:lastModifiedBy>
  <cp:revision>32</cp:revision>
  <cp:lastPrinted>2003-03-07T14:30:32Z</cp:lastPrinted>
  <dcterms:created xsi:type="dcterms:W3CDTF">2003-03-04T13:56:44Z</dcterms:created>
  <dcterms:modified xsi:type="dcterms:W3CDTF">2009-12-02T14:17:28Z</dcterms:modified>
</cp:coreProperties>
</file>